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"/>
  </p:notesMasterIdLst>
  <p:sldIdLst>
    <p:sldId id="352" r:id="rId2"/>
    <p:sldId id="373" r:id="rId3"/>
    <p:sldId id="416" r:id="rId4"/>
    <p:sldId id="417" r:id="rId5"/>
    <p:sldId id="377" r:id="rId6"/>
    <p:sldId id="340" r:id="rId7"/>
    <p:sldId id="421" r:id="rId8"/>
    <p:sldId id="386" r:id="rId9"/>
    <p:sldId id="415" r:id="rId10"/>
    <p:sldId id="419" r:id="rId11"/>
    <p:sldId id="420" r:id="rId12"/>
    <p:sldId id="418" r:id="rId13"/>
    <p:sldId id="395" r:id="rId14"/>
  </p:sldIdLst>
  <p:sldSz cx="9144000" cy="5715000" type="screen16x10"/>
  <p:notesSz cx="6858000" cy="9144000"/>
  <p:embeddedFontLst>
    <p:embeddedFont>
      <p:font typeface="나눔고딕" panose="020D0604000000000000" pitchFamily="50" charset="-127"/>
      <p:regular r:id="rId16"/>
      <p:bold r:id="rId17"/>
    </p:embeddedFont>
    <p:embeddedFont>
      <p:font typeface="나눔고딕 ExtraBold" panose="020D0904000000000000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배달의민족 주아" panose="02020603020101020101" pitchFamily="18" charset="-127"/>
      <p:regular r:id="rId21"/>
    </p:embeddedFont>
    <p:embeddedFont>
      <p:font typeface="Arial Unicode MS" panose="020B0600000101010101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11E"/>
    <a:srgbClr val="404040"/>
    <a:srgbClr val="FFD422"/>
    <a:srgbClr val="A18CBA"/>
    <a:srgbClr val="F16461"/>
    <a:srgbClr val="0DA2B6"/>
    <a:srgbClr val="FFF7F7"/>
    <a:srgbClr val="FDEEED"/>
    <a:srgbClr val="FDE8E7"/>
    <a:srgbClr val="F13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077" autoAdjust="0"/>
  </p:normalViewPr>
  <p:slideViewPr>
    <p:cSldViewPr>
      <p:cViewPr varScale="1">
        <p:scale>
          <a:sx n="97" d="100"/>
          <a:sy n="97" d="100"/>
        </p:scale>
        <p:origin x="1440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54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360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01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29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203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422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2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55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80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182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4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4929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992" y="1803065"/>
            <a:ext cx="123783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</a:t>
            </a:r>
            <a:endParaRPr lang="ko-KR" altLang="en-US" sz="11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DA2B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CB027-CAC9-405D-A9E6-8E53AD18E4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18" y="2114157"/>
            <a:ext cx="1627204" cy="12089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2ED723-7988-4497-9F92-08DE2EDD8257}"/>
              </a:ext>
            </a:extLst>
          </p:cNvPr>
          <p:cNvSpPr txBox="1"/>
          <p:nvPr/>
        </p:nvSpPr>
        <p:spPr>
          <a:xfrm>
            <a:off x="953646" y="1803065"/>
            <a:ext cx="115608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6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</a:t>
            </a:r>
            <a:endParaRPr lang="ko-KR" altLang="en-US" sz="11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6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318A29-D79F-4249-B31B-10391C3E79D7}"/>
              </a:ext>
            </a:extLst>
          </p:cNvPr>
          <p:cNvSpPr txBox="1"/>
          <p:nvPr/>
        </p:nvSpPr>
        <p:spPr>
          <a:xfrm>
            <a:off x="1760547" y="1798442"/>
            <a:ext cx="123783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</a:t>
            </a:r>
            <a:endParaRPr lang="ko-KR" altLang="en-US" sz="11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6A2FFA-A217-4373-9B3D-BAE0A0781EE4}"/>
              </a:ext>
            </a:extLst>
          </p:cNvPr>
          <p:cNvSpPr txBox="1"/>
          <p:nvPr/>
        </p:nvSpPr>
        <p:spPr>
          <a:xfrm>
            <a:off x="2596948" y="1793819"/>
            <a:ext cx="101662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6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</a:t>
            </a:r>
            <a:endParaRPr lang="ko-KR" altLang="en-US" sz="11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6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B07EE-A63D-4AD3-A453-A2DA1C7426B9}"/>
              </a:ext>
            </a:extLst>
          </p:cNvPr>
          <p:cNvSpPr txBox="1"/>
          <p:nvPr/>
        </p:nvSpPr>
        <p:spPr>
          <a:xfrm>
            <a:off x="85202" y="3088040"/>
            <a:ext cx="3655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MASK</a:t>
            </a:r>
            <a:endParaRPr lang="ko-KR" altLang="en-US" sz="9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738C42-69FF-46CB-9A9A-1361E7A5F502}"/>
              </a:ext>
            </a:extLst>
          </p:cNvPr>
          <p:cNvSpPr txBox="1"/>
          <p:nvPr/>
        </p:nvSpPr>
        <p:spPr>
          <a:xfrm>
            <a:off x="3615653" y="3323082"/>
            <a:ext cx="113524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6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Malware</a:t>
            </a:r>
          </a:p>
          <a:p>
            <a:r>
              <a:rPr lang="en-US" altLang="ko-KR" sz="17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6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Analysis</a:t>
            </a:r>
          </a:p>
          <a:p>
            <a:r>
              <a:rPr lang="en-US" altLang="ko-KR" sz="17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6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</a:t>
            </a:r>
          </a:p>
          <a:p>
            <a:r>
              <a:rPr lang="en-US" altLang="ko-KR" sz="17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6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 </a:t>
            </a:r>
            <a:r>
              <a:rPr lang="en-US" altLang="ko-KR" sz="17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6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Kookmin</a:t>
            </a:r>
            <a:endParaRPr lang="ko-KR" altLang="en-US" sz="17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6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41ACC-F0E7-4033-A84E-53A7BC91F982}"/>
              </a:ext>
            </a:extLst>
          </p:cNvPr>
          <p:cNvSpPr txBox="1"/>
          <p:nvPr/>
        </p:nvSpPr>
        <p:spPr>
          <a:xfrm>
            <a:off x="64992" y="122207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r>
              <a:rPr lang="ko-KR" altLang="en-US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B58D9-C2A5-4537-81D6-D62D93F1D68C}"/>
              </a:ext>
            </a:extLst>
          </p:cNvPr>
          <p:cNvSpPr txBox="1"/>
          <p:nvPr/>
        </p:nvSpPr>
        <p:spPr>
          <a:xfrm>
            <a:off x="5485256" y="1426982"/>
            <a:ext cx="3672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한채연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김영재 </a:t>
            </a:r>
            <a:r>
              <a:rPr lang="ko-KR" altLang="en-US" sz="17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명준우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이유정 </a:t>
            </a:r>
            <a:r>
              <a:rPr lang="ko-KR" altLang="en-US" sz="17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허준녕</a:t>
            </a:r>
            <a:endParaRPr lang="ko-KR" altLang="en-US" sz="17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D71D86-37BA-482E-A06F-DC6B5FA32AF2}"/>
              </a:ext>
            </a:extLst>
          </p:cNvPr>
          <p:cNvSpPr txBox="1"/>
          <p:nvPr/>
        </p:nvSpPr>
        <p:spPr>
          <a:xfrm>
            <a:off x="7501480" y="1714520"/>
            <a:ext cx="36724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윤명근</a:t>
            </a:r>
            <a:r>
              <a:rPr lang="ko-KR" altLang="en-US" sz="1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교수님</a:t>
            </a:r>
            <a:endParaRPr lang="en-US" altLang="ko-KR" sz="17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7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최종발표배경음악">
            <a:hlinkClick r:id="" action="ppaction://media"/>
            <a:extLst>
              <a:ext uri="{FF2B5EF4-FFF2-40B4-BE49-F238E27FC236}">
                <a16:creationId xmlns:a16="http://schemas.microsoft.com/office/drawing/2014/main" id="{8D87A5A4-493E-4314-A29B-FA39B9C4E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2188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4968"/>
      </p:ext>
    </p:extLst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339B8F-6A2D-432B-806F-3C9E5D4BBAF3}"/>
              </a:ext>
            </a:extLst>
          </p:cNvPr>
          <p:cNvSpPr/>
          <p:nvPr/>
        </p:nvSpPr>
        <p:spPr>
          <a:xfrm>
            <a:off x="8866979" y="5437875"/>
            <a:ext cx="288032" cy="269342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04.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기대효과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36421-3965-417F-AF99-9CE8719C3575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55AA23-A468-4BA6-9E8F-99C4B408C512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8FBAA8-43A7-485E-B027-C33D2EDAB8AF}"/>
              </a:ext>
            </a:extLst>
          </p:cNvPr>
          <p:cNvSpPr txBox="1"/>
          <p:nvPr/>
        </p:nvSpPr>
        <p:spPr>
          <a:xfrm>
            <a:off x="3563888" y="1177053"/>
            <a:ext cx="2240357" cy="338554"/>
          </a:xfrm>
          <a:prstGeom prst="rect">
            <a:avLst/>
          </a:prstGeom>
          <a:solidFill>
            <a:srgbClr val="FFD422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딥러닝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 기반 악성코드 분류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5B24C0-89DE-4F23-9456-40E4CFBB0EED}"/>
              </a:ext>
            </a:extLst>
          </p:cNvPr>
          <p:cNvSpPr txBox="1"/>
          <p:nvPr/>
        </p:nvSpPr>
        <p:spPr>
          <a:xfrm>
            <a:off x="851476" y="4582228"/>
            <a:ext cx="7665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AC11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딥러닝</a:t>
            </a:r>
            <a:r>
              <a:rPr lang="ko-KR" altLang="en-US" sz="1600" b="1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을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 이용하여 기존 방법에 비해 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AC11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신종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AC11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/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AC11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변종 악성코드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를 더욱 정교하게 탐지해낸다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FD41B1C-F620-49E8-8BE1-081524A87048}"/>
              </a:ext>
            </a:extLst>
          </p:cNvPr>
          <p:cNvSpPr/>
          <p:nvPr/>
        </p:nvSpPr>
        <p:spPr>
          <a:xfrm>
            <a:off x="3347864" y="1735578"/>
            <a:ext cx="2689173" cy="2632457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D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pic>
        <p:nvPicPr>
          <p:cNvPr id="14" name="Picture 2" descr="ê´ë ¨ ì´ë¯¸ì§">
            <a:extLst>
              <a:ext uri="{FF2B5EF4-FFF2-40B4-BE49-F238E27FC236}">
                <a16:creationId xmlns:a16="http://schemas.microsoft.com/office/drawing/2014/main" id="{8AC54EF6-7266-4A22-9E0E-976FA19E1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84" y="2327417"/>
            <a:ext cx="2163043" cy="13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160694"/>
      </p:ext>
    </p:extLst>
  </p:cSld>
  <p:clrMapOvr>
    <a:masterClrMapping/>
  </p:clrMapOvr>
  <p:transition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339B8F-6A2D-432B-806F-3C9E5D4BBAF3}"/>
              </a:ext>
            </a:extLst>
          </p:cNvPr>
          <p:cNvSpPr/>
          <p:nvPr/>
        </p:nvSpPr>
        <p:spPr>
          <a:xfrm>
            <a:off x="8866979" y="5437875"/>
            <a:ext cx="288032" cy="269342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04.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기대효과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36421-3965-417F-AF99-9CE8719C3575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55AA23-A468-4BA6-9E8F-99C4B408C512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8FBAA8-43A7-485E-B027-C33D2EDAB8AF}"/>
              </a:ext>
            </a:extLst>
          </p:cNvPr>
          <p:cNvSpPr txBox="1"/>
          <p:nvPr/>
        </p:nvSpPr>
        <p:spPr>
          <a:xfrm>
            <a:off x="3509830" y="1177053"/>
            <a:ext cx="2375009" cy="33855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pc="-1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오픈소스 소프트웨어로 공개</a:t>
            </a:r>
            <a:endParaRPr lang="ko-KR" altLang="en-US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5B24C0-89DE-4F23-9456-40E4CFBB0EED}"/>
              </a:ext>
            </a:extLst>
          </p:cNvPr>
          <p:cNvSpPr txBox="1"/>
          <p:nvPr/>
        </p:nvSpPr>
        <p:spPr>
          <a:xfrm>
            <a:off x="864744" y="4582228"/>
            <a:ext cx="7665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개인 및 기업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에서 원하는 기능을 추가하고 악성코드 분석 서비스를 더 쉽게 사용할 수 있도록 한다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2AC73C2-4D6F-4013-87EF-EC95757DDAE6}"/>
              </a:ext>
            </a:extLst>
          </p:cNvPr>
          <p:cNvSpPr/>
          <p:nvPr/>
        </p:nvSpPr>
        <p:spPr>
          <a:xfrm>
            <a:off x="3347864" y="1729800"/>
            <a:ext cx="2698943" cy="2638235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pic>
        <p:nvPicPr>
          <p:cNvPr id="16" name="Picture 2" descr="ê´ë ¨ ì´ë¯¸ì§">
            <a:extLst>
              <a:ext uri="{FF2B5EF4-FFF2-40B4-BE49-F238E27FC236}">
                <a16:creationId xmlns:a16="http://schemas.microsoft.com/office/drawing/2014/main" id="{89316F0B-3581-446E-9033-7E7C13A85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65"/>
          <a:stretch/>
        </p:blipFill>
        <p:spPr bwMode="auto">
          <a:xfrm>
            <a:off x="3579088" y="2136559"/>
            <a:ext cx="2236494" cy="18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03068"/>
      </p:ext>
    </p:extLst>
  </p:cSld>
  <p:clrMapOvr>
    <a:masterClrMapping/>
  </p:clrMapOvr>
  <p:transition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339B8F-6A2D-432B-806F-3C9E5D4BBAF3}"/>
              </a:ext>
            </a:extLst>
          </p:cNvPr>
          <p:cNvSpPr/>
          <p:nvPr/>
        </p:nvSpPr>
        <p:spPr>
          <a:xfrm>
            <a:off x="8866979" y="5437875"/>
            <a:ext cx="288032" cy="269342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04.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기대효과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36421-3965-417F-AF99-9CE8719C3575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55AA23-A468-4BA6-9E8F-99C4B408C512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8FBAA8-43A7-485E-B027-C33D2EDAB8AF}"/>
              </a:ext>
            </a:extLst>
          </p:cNvPr>
          <p:cNvSpPr txBox="1"/>
          <p:nvPr/>
        </p:nvSpPr>
        <p:spPr>
          <a:xfrm>
            <a:off x="3605889" y="1194783"/>
            <a:ext cx="2124941" cy="338554"/>
          </a:xfrm>
          <a:prstGeom prst="rect">
            <a:avLst/>
          </a:prstGeom>
          <a:solidFill>
            <a:srgbClr val="A18CBA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정적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/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동적 분석 동시 활용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97047D-8F85-40E4-A583-536D8CA34B51}"/>
              </a:ext>
            </a:extLst>
          </p:cNvPr>
          <p:cNvSpPr/>
          <p:nvPr/>
        </p:nvSpPr>
        <p:spPr>
          <a:xfrm>
            <a:off x="3347864" y="1753308"/>
            <a:ext cx="2689173" cy="2614727"/>
          </a:xfrm>
          <a:prstGeom prst="ellipse">
            <a:avLst/>
          </a:prstGeom>
          <a:solidFill>
            <a:schemeClr val="bg1"/>
          </a:solidFill>
          <a:ln w="76200">
            <a:solidFill>
              <a:srgbClr val="A18C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pic>
        <p:nvPicPr>
          <p:cNvPr id="25" name="Picture 4" descr="IDA pro logo에 대한 이미지 검색결과">
            <a:extLst>
              <a:ext uri="{FF2B5EF4-FFF2-40B4-BE49-F238E27FC236}">
                <a16:creationId xmlns:a16="http://schemas.microsoft.com/office/drawing/2014/main" id="{4A6EEEC9-78B7-4B20-A661-E1FC3E80D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070" y="2484601"/>
            <a:ext cx="2076760" cy="5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uckoo logo에 대한 이미지 검색결과">
            <a:extLst>
              <a:ext uri="{FF2B5EF4-FFF2-40B4-BE49-F238E27FC236}">
                <a16:creationId xmlns:a16="http://schemas.microsoft.com/office/drawing/2014/main" id="{7972958A-416F-4E66-B6C4-26AC2539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5" t="27710" r="19807" b="27711"/>
          <a:stretch/>
        </p:blipFill>
        <p:spPr bwMode="auto">
          <a:xfrm>
            <a:off x="3786134" y="3131316"/>
            <a:ext cx="1830062" cy="6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5B24C0-89DE-4F23-9456-40E4CFBB0EED}"/>
              </a:ext>
            </a:extLst>
          </p:cNvPr>
          <p:cNvSpPr txBox="1"/>
          <p:nvPr/>
        </p:nvSpPr>
        <p:spPr>
          <a:xfrm>
            <a:off x="859860" y="4588006"/>
            <a:ext cx="7665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8CB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정적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8CB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/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8CB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동적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8CB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8CB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분석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을 동시 활용하여 각각의 한계점을 극복해낸다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922821"/>
      </p:ext>
    </p:extLst>
  </p:cSld>
  <p:clrMapOvr>
    <a:masterClrMapping/>
  </p:clrMapOvr>
  <p:transition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24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DA2B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CDBF3-583B-43AF-8623-8EB950BB47F8}"/>
              </a:ext>
            </a:extLst>
          </p:cNvPr>
          <p:cNvSpPr txBox="1"/>
          <p:nvPr/>
        </p:nvSpPr>
        <p:spPr>
          <a:xfrm>
            <a:off x="2535793" y="1633364"/>
            <a:ext cx="40639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A6DCD-93CC-4D5C-BE14-69A6B3A6615C}"/>
              </a:ext>
            </a:extLst>
          </p:cNvPr>
          <p:cNvSpPr txBox="1"/>
          <p:nvPr/>
        </p:nvSpPr>
        <p:spPr>
          <a:xfrm>
            <a:off x="2771800" y="2320178"/>
            <a:ext cx="123783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</a:t>
            </a:r>
            <a:endParaRPr lang="ko-KR" altLang="en-US" sz="11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F2A55-D799-45FE-A92D-24862CCC281E}"/>
              </a:ext>
            </a:extLst>
          </p:cNvPr>
          <p:cNvSpPr txBox="1"/>
          <p:nvPr/>
        </p:nvSpPr>
        <p:spPr>
          <a:xfrm>
            <a:off x="3660454" y="2320178"/>
            <a:ext cx="115608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6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</a:t>
            </a:r>
            <a:endParaRPr lang="ko-KR" altLang="en-US" sz="11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6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C014A-2FE1-479D-BFD6-C87473B05BF9}"/>
              </a:ext>
            </a:extLst>
          </p:cNvPr>
          <p:cNvSpPr txBox="1"/>
          <p:nvPr/>
        </p:nvSpPr>
        <p:spPr>
          <a:xfrm>
            <a:off x="4467355" y="2315555"/>
            <a:ext cx="123783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</a:t>
            </a:r>
            <a:endParaRPr lang="ko-KR" altLang="en-US" sz="11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F6B19-FB06-4BAB-8A2C-C213C199A38D}"/>
              </a:ext>
            </a:extLst>
          </p:cNvPr>
          <p:cNvSpPr txBox="1"/>
          <p:nvPr/>
        </p:nvSpPr>
        <p:spPr>
          <a:xfrm>
            <a:off x="5303756" y="2310932"/>
            <a:ext cx="101662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6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</a:t>
            </a:r>
            <a:endParaRPr lang="ko-KR" altLang="en-US" sz="11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6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786350"/>
      </p:ext>
    </p:extLst>
  </p:cSld>
  <p:clrMapOvr>
    <a:masterClrMapping/>
  </p:clrMapOvr>
  <p:transition advClick="0" advTm="2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6ECD1E-137A-406B-9647-7A5CECA0B8A3}"/>
              </a:ext>
            </a:extLst>
          </p:cNvPr>
          <p:cNvSpPr/>
          <p:nvPr/>
        </p:nvSpPr>
        <p:spPr>
          <a:xfrm>
            <a:off x="8866979" y="5437875"/>
            <a:ext cx="288032" cy="269342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01.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프로젝트 소개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E8C9A-3A34-48DB-A030-BE3685FCCC78}"/>
              </a:ext>
            </a:extLst>
          </p:cNvPr>
          <p:cNvSpPr/>
          <p:nvPr/>
        </p:nvSpPr>
        <p:spPr>
          <a:xfrm>
            <a:off x="0" y="1223699"/>
            <a:ext cx="9144000" cy="538873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DA2B6"/>
              </a:solidFill>
              <a:ea typeface="1훈나무그늘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B4A48-D517-4B0B-9BDE-F3028B22A677}"/>
              </a:ext>
            </a:extLst>
          </p:cNvPr>
          <p:cNvSpPr txBox="1"/>
          <p:nvPr/>
        </p:nvSpPr>
        <p:spPr>
          <a:xfrm>
            <a:off x="2179072" y="1262302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기하급수적으로 증가하는 악성코드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1" name="그림 20" descr="https://www.av-test.org/typo3temp/avtestreports/malware-all-years_sum_en.png">
            <a:extLst>
              <a:ext uri="{FF2B5EF4-FFF2-40B4-BE49-F238E27FC236}">
                <a16:creationId xmlns:a16="http://schemas.microsoft.com/office/drawing/2014/main" id="{7C77C00F-6546-410D-8A3F-8393F628F66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801"/>
          <a:stretch/>
        </p:blipFill>
        <p:spPr>
          <a:xfrm>
            <a:off x="2179072" y="1847254"/>
            <a:ext cx="4785855" cy="346482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36421-3965-417F-AF99-9CE8719C3575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2" y="822358"/>
            <a:ext cx="9161647" cy="4900507"/>
          </a:xfrm>
          <a:prstGeom prst="rect">
            <a:avLst/>
          </a:prstGeom>
          <a:solidFill>
            <a:schemeClr val="tx1">
              <a:lumMod val="65000"/>
              <a:lumOff val="3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9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11287" y="1909549"/>
            <a:ext cx="57390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3600" dirty="0"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현격히 부족한 </a:t>
            </a:r>
            <a:endParaRPr lang="en-US" altLang="ko-KR" sz="3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악성코드 전문가의 수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1404" y="1561356"/>
            <a:ext cx="802655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  </a:t>
            </a:r>
            <a:r>
              <a:rPr lang="en-US" altLang="ko-KR" sz="1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CD2CD-0223-471F-9701-77A1C46F85D9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1A057-6366-4030-9D04-037772AE2A31}"/>
              </a:ext>
            </a:extLst>
          </p:cNvPr>
          <p:cNvSpPr txBox="1"/>
          <p:nvPr/>
        </p:nvSpPr>
        <p:spPr>
          <a:xfrm>
            <a:off x="230416" y="446612"/>
            <a:ext cx="1127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307537250"/>
      </p:ext>
    </p:extLst>
  </p:cSld>
  <p:clrMapOvr>
    <a:masterClrMapping/>
  </p:clrMapOvr>
  <p:transition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6ECD1E-137A-406B-9647-7A5CECA0B8A3}"/>
              </a:ext>
            </a:extLst>
          </p:cNvPr>
          <p:cNvSpPr/>
          <p:nvPr/>
        </p:nvSpPr>
        <p:spPr>
          <a:xfrm>
            <a:off x="8866979" y="5437875"/>
            <a:ext cx="288032" cy="269342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01.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프로젝트 소개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E8C9A-3A34-48DB-A030-BE3685FCCC78}"/>
              </a:ext>
            </a:extLst>
          </p:cNvPr>
          <p:cNvSpPr/>
          <p:nvPr/>
        </p:nvSpPr>
        <p:spPr>
          <a:xfrm>
            <a:off x="0" y="1223699"/>
            <a:ext cx="9144000" cy="538873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DA2B6"/>
              </a:solidFill>
              <a:ea typeface="1훈나무그늘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B4A48-D517-4B0B-9BDE-F3028B22A677}"/>
              </a:ext>
            </a:extLst>
          </p:cNvPr>
          <p:cNvSpPr txBox="1"/>
          <p:nvPr/>
        </p:nvSpPr>
        <p:spPr>
          <a:xfrm>
            <a:off x="2195736" y="1252470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최근 점점 지능화 되어가는 악성코드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36421-3965-417F-AF99-9CE8719C3575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CD2CD-0223-471F-9701-77A1C46F85D9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2D4D4-4567-4E3C-9D1C-B8618C27E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12" y="2113307"/>
            <a:ext cx="3100793" cy="31007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116EE9-7FE3-48CA-AC68-C5AB3C6705C4}"/>
              </a:ext>
            </a:extLst>
          </p:cNvPr>
          <p:cNvSpPr txBox="1"/>
          <p:nvPr/>
        </p:nvSpPr>
        <p:spPr>
          <a:xfrm>
            <a:off x="230416" y="446612"/>
            <a:ext cx="1127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776874136"/>
      </p:ext>
    </p:extLst>
  </p:cSld>
  <p:clrMapOvr>
    <a:masterClrMapping/>
  </p:clrMapOvr>
  <p:transition advClick="0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6ECD1E-137A-406B-9647-7A5CECA0B8A3}"/>
              </a:ext>
            </a:extLst>
          </p:cNvPr>
          <p:cNvSpPr/>
          <p:nvPr/>
        </p:nvSpPr>
        <p:spPr>
          <a:xfrm>
            <a:off x="8866979" y="5437875"/>
            <a:ext cx="288032" cy="269342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01.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프로젝트 소개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E8C9A-3A34-48DB-A030-BE3685FCCC78}"/>
              </a:ext>
            </a:extLst>
          </p:cNvPr>
          <p:cNvSpPr/>
          <p:nvPr/>
        </p:nvSpPr>
        <p:spPr>
          <a:xfrm>
            <a:off x="0" y="1223699"/>
            <a:ext cx="9144000" cy="538873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DA2B6"/>
              </a:solidFill>
              <a:ea typeface="1훈나무그늘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B4A48-D517-4B0B-9BDE-F3028B22A677}"/>
              </a:ext>
            </a:extLst>
          </p:cNvPr>
          <p:cNvSpPr txBox="1"/>
          <p:nvPr/>
        </p:nvSpPr>
        <p:spPr>
          <a:xfrm>
            <a:off x="713064" y="125247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한정적인 서비스만을 제공하는 바이러스 분석 기술의 시장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36421-3965-417F-AF99-9CE8719C3575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CD2CD-0223-471F-9701-77A1C46F85D9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215133-C422-4916-A589-3B972EA5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23" y="2283290"/>
            <a:ext cx="2817210" cy="281721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6AF6A86-83C3-40F8-879F-C0A2F9699045}"/>
              </a:ext>
            </a:extLst>
          </p:cNvPr>
          <p:cNvSpPr/>
          <p:nvPr/>
        </p:nvSpPr>
        <p:spPr>
          <a:xfrm>
            <a:off x="2883136" y="1982683"/>
            <a:ext cx="3456384" cy="3414761"/>
          </a:xfrm>
          <a:prstGeom prst="ellipse">
            <a:avLst/>
          </a:prstGeom>
          <a:noFill/>
          <a:ln w="76200">
            <a:solidFill>
              <a:srgbClr val="F13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48F018-B3BE-42B9-835C-7C3116043A4F}"/>
              </a:ext>
            </a:extLst>
          </p:cNvPr>
          <p:cNvSpPr/>
          <p:nvPr/>
        </p:nvSpPr>
        <p:spPr>
          <a:xfrm>
            <a:off x="3066480" y="2134236"/>
            <a:ext cx="3087960" cy="3118345"/>
          </a:xfrm>
          <a:prstGeom prst="ellipse">
            <a:avLst/>
          </a:prstGeom>
          <a:noFill/>
          <a:ln w="76200">
            <a:solidFill>
              <a:srgbClr val="F13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75311-D1D4-42E9-BC5C-4A81B549E401}"/>
              </a:ext>
            </a:extLst>
          </p:cNvPr>
          <p:cNvSpPr txBox="1"/>
          <p:nvPr/>
        </p:nvSpPr>
        <p:spPr>
          <a:xfrm>
            <a:off x="230416" y="446612"/>
            <a:ext cx="1127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070188003"/>
      </p:ext>
    </p:extLst>
  </p:cSld>
  <p:clrMapOvr>
    <a:masterClrMapping/>
  </p:clrMapOvr>
  <p:transition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>
            <a:extLst>
              <a:ext uri="{FF2B5EF4-FFF2-40B4-BE49-F238E27FC236}">
                <a16:creationId xmlns:a16="http://schemas.microsoft.com/office/drawing/2014/main" id="{6B89F8F3-5793-4E76-B27D-B20D6C8C7096}"/>
              </a:ext>
            </a:extLst>
          </p:cNvPr>
          <p:cNvSpPr/>
          <p:nvPr/>
        </p:nvSpPr>
        <p:spPr>
          <a:xfrm>
            <a:off x="2769151" y="1752730"/>
            <a:ext cx="1474557" cy="1492814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D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339B8F-6A2D-432B-806F-3C9E5D4BBAF3}"/>
              </a:ext>
            </a:extLst>
          </p:cNvPr>
          <p:cNvSpPr/>
          <p:nvPr/>
        </p:nvSpPr>
        <p:spPr>
          <a:xfrm>
            <a:off x="8866979" y="5437875"/>
            <a:ext cx="288032" cy="269342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01.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프로젝트 소개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36421-3965-417F-AF99-9CE8719C3575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16703AA-E986-4274-927A-4A1F20465F64}"/>
              </a:ext>
            </a:extLst>
          </p:cNvPr>
          <p:cNvSpPr/>
          <p:nvPr/>
        </p:nvSpPr>
        <p:spPr>
          <a:xfrm>
            <a:off x="629701" y="1768841"/>
            <a:ext cx="1474557" cy="148661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164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7FF65D-0B18-454E-BAD3-B29E31BFC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0" y="1953556"/>
            <a:ext cx="336739" cy="4206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EBA61A-3211-45DC-9B86-C088113E63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1" y="2716048"/>
            <a:ext cx="250115" cy="2525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7934CE-A9A6-40EE-872D-6A0E61AC55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35" y="2716048"/>
            <a:ext cx="250115" cy="2525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72EBEA-4421-4776-91D4-9E2DD2F107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98" y="2717317"/>
            <a:ext cx="250115" cy="25253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DC66472-B482-49F5-804C-486E0A9EDC18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 flipH="1">
            <a:off x="961309" y="2374251"/>
            <a:ext cx="405671" cy="341797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C661DC-6F15-4D11-92E0-4795A4E90FC0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1366980" y="2374251"/>
            <a:ext cx="113" cy="341797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AC07202-9CF7-4B3C-8BFF-F9B39EDD75F1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1366980" y="2374251"/>
            <a:ext cx="414476" cy="343066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55AA23-A468-4BA6-9E8F-99C4B408C512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A78D2D9-EE8C-425B-A134-DFCE46AB5392}"/>
              </a:ext>
            </a:extLst>
          </p:cNvPr>
          <p:cNvSpPr/>
          <p:nvPr/>
        </p:nvSpPr>
        <p:spPr>
          <a:xfrm>
            <a:off x="4908601" y="1751303"/>
            <a:ext cx="1474557" cy="1492814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pic>
        <p:nvPicPr>
          <p:cNvPr id="1051" name="Picture 2" descr="ê´ë ¨ ì´ë¯¸ì§">
            <a:extLst>
              <a:ext uri="{FF2B5EF4-FFF2-40B4-BE49-F238E27FC236}">
                <a16:creationId xmlns:a16="http://schemas.microsoft.com/office/drawing/2014/main" id="{D9EA5C8B-DE57-4AE7-96FD-D7476602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02" y="2082621"/>
            <a:ext cx="1186064" cy="7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BD21F14D-C98A-4DBB-81A2-E820CAF25693}"/>
              </a:ext>
            </a:extLst>
          </p:cNvPr>
          <p:cNvSpPr/>
          <p:nvPr/>
        </p:nvSpPr>
        <p:spPr>
          <a:xfrm>
            <a:off x="7038219" y="1752464"/>
            <a:ext cx="1474557" cy="1492814"/>
          </a:xfrm>
          <a:prstGeom prst="ellipse">
            <a:avLst/>
          </a:prstGeom>
          <a:solidFill>
            <a:schemeClr val="bg1"/>
          </a:solidFill>
          <a:ln w="76200">
            <a:solidFill>
              <a:srgbClr val="A18C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pic>
        <p:nvPicPr>
          <p:cNvPr id="25" name="Picture 4" descr="IDA pro logo에 대한 이미지 검색결과">
            <a:extLst>
              <a:ext uri="{FF2B5EF4-FFF2-40B4-BE49-F238E27FC236}">
                <a16:creationId xmlns:a16="http://schemas.microsoft.com/office/drawing/2014/main" id="{E6331A97-95B5-4CFE-B329-9FD52A3A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121" y="2181567"/>
            <a:ext cx="1138752" cy="31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uckoo logo에 대한 이미지 검색결과">
            <a:extLst>
              <a:ext uri="{FF2B5EF4-FFF2-40B4-BE49-F238E27FC236}">
                <a16:creationId xmlns:a16="http://schemas.microsoft.com/office/drawing/2014/main" id="{E512B277-2B48-434D-AB9F-B870AA985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5" t="27710" r="19807" b="27711"/>
          <a:stretch/>
        </p:blipFill>
        <p:spPr bwMode="auto">
          <a:xfrm>
            <a:off x="7280092" y="2532346"/>
            <a:ext cx="1003480" cy="36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A4F5126-A3F6-47DC-83B0-218E1602E34C}"/>
              </a:ext>
            </a:extLst>
          </p:cNvPr>
          <p:cNvSpPr txBox="1"/>
          <p:nvPr/>
        </p:nvSpPr>
        <p:spPr>
          <a:xfrm>
            <a:off x="230416" y="446612"/>
            <a:ext cx="1127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프로젝트 목표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310E4C-2CD2-4B0D-912B-407725F0BF1D}"/>
              </a:ext>
            </a:extLst>
          </p:cNvPr>
          <p:cNvSpPr txBox="1"/>
          <p:nvPr/>
        </p:nvSpPr>
        <p:spPr>
          <a:xfrm>
            <a:off x="814904" y="3355478"/>
            <a:ext cx="1104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분석 파일과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유사한 파일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정보 제공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36944B-08B3-4D45-90C9-6FCAB985AAE4}"/>
              </a:ext>
            </a:extLst>
          </p:cNvPr>
          <p:cNvSpPr txBox="1"/>
          <p:nvPr/>
        </p:nvSpPr>
        <p:spPr>
          <a:xfrm>
            <a:off x="5026478" y="3337939"/>
            <a:ext cx="1238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오픈소스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소프트웨어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로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공개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9F1162-6E78-4879-A08B-3E2FBB3E4FB3}"/>
              </a:ext>
            </a:extLst>
          </p:cNvPr>
          <p:cNvSpPr txBox="1"/>
          <p:nvPr/>
        </p:nvSpPr>
        <p:spPr>
          <a:xfrm>
            <a:off x="2866510" y="3354513"/>
            <a:ext cx="127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AC11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딥러닝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AC11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기반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악성코드 분류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34B66A-17D8-4AB3-9437-EFCA2D4C6BFE}"/>
              </a:ext>
            </a:extLst>
          </p:cNvPr>
          <p:cNvSpPr txBox="1"/>
          <p:nvPr/>
        </p:nvSpPr>
        <p:spPr>
          <a:xfrm>
            <a:off x="7301650" y="3341622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8CB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정적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8CB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/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8CB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동적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18CB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8CB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분석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18CB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동시 활용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8073022D-EE4F-4F36-904A-2C14BC6F8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65"/>
          <a:stretch/>
        </p:blipFill>
        <p:spPr bwMode="auto">
          <a:xfrm>
            <a:off x="5041105" y="2001189"/>
            <a:ext cx="1209545" cy="98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28484"/>
      </p:ext>
    </p:extLst>
  </p:cSld>
  <p:clrMapOvr>
    <a:masterClrMapping/>
  </p:clrMapOvr>
  <p:transition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" grpId="0" animBg="1"/>
      <p:bldP spid="64" grpId="0" animBg="1"/>
      <p:bldP spid="65" grpId="0" animBg="1"/>
      <p:bldP spid="67" grpId="0"/>
      <p:bldP spid="69" grpId="0"/>
      <p:bldP spid="70" grpId="0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518D2C23-1D07-4FE2-9434-FBB40CA3FF83}"/>
              </a:ext>
            </a:extLst>
          </p:cNvPr>
          <p:cNvSpPr/>
          <p:nvPr/>
        </p:nvSpPr>
        <p:spPr>
          <a:xfrm>
            <a:off x="3976272" y="2972173"/>
            <a:ext cx="1264597" cy="1277171"/>
          </a:xfrm>
          <a:prstGeom prst="rect">
            <a:avLst/>
          </a:prstGeom>
          <a:solidFill>
            <a:srgbClr val="FF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02.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프로젝트 과정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20472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FD80DB-EB2E-4E32-91DA-5CC5F699C4A4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647E48-0475-4127-8A88-1ACC0B9F3732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814997-3062-4F13-A925-7E3250DB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92" y="1921397"/>
            <a:ext cx="1230848" cy="1125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B8F62F-EA32-4832-ACC6-76FA06B2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376" y="1921396"/>
            <a:ext cx="1230848" cy="112564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0903250-5F7A-4F5C-81C8-B334896A2022}"/>
              </a:ext>
            </a:extLst>
          </p:cNvPr>
          <p:cNvCxnSpPr>
            <a:cxnSpLocks/>
          </p:cNvCxnSpPr>
          <p:nvPr/>
        </p:nvCxnSpPr>
        <p:spPr>
          <a:xfrm>
            <a:off x="3908015" y="2320889"/>
            <a:ext cx="1446731" cy="4071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26C80F-5031-4FF3-B124-48DF29BCDC84}"/>
              </a:ext>
            </a:extLst>
          </p:cNvPr>
          <p:cNvCxnSpPr>
            <a:cxnSpLocks/>
          </p:cNvCxnSpPr>
          <p:nvPr/>
        </p:nvCxnSpPr>
        <p:spPr>
          <a:xfrm flipH="1">
            <a:off x="3869782" y="2586512"/>
            <a:ext cx="1470722" cy="0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C15D32D-AFCA-470F-8A4F-2A82133503DA}"/>
              </a:ext>
            </a:extLst>
          </p:cNvPr>
          <p:cNvSpPr/>
          <p:nvPr/>
        </p:nvSpPr>
        <p:spPr>
          <a:xfrm>
            <a:off x="4416630" y="1807182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ADD4EE-299D-4EE6-AB32-B934852A4619}"/>
              </a:ext>
            </a:extLst>
          </p:cNvPr>
          <p:cNvSpPr/>
          <p:nvPr/>
        </p:nvSpPr>
        <p:spPr>
          <a:xfrm>
            <a:off x="4416630" y="2523578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2</a:t>
            </a:r>
            <a:endParaRPr lang="ko-KR" altLang="en-US" sz="2800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DEFC942-538A-40FD-8D37-E87524F03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08" y="3233783"/>
            <a:ext cx="325860" cy="40710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8C2CE8E-FEB9-410C-AA8C-AC3EC8A29E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11" y="3869187"/>
            <a:ext cx="265034" cy="26759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ED74C449-6098-4542-9453-547DD39DB0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70" y="3869188"/>
            <a:ext cx="265034" cy="2675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EDE149F6-2126-4367-B168-BEF16A95ED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29" y="3869189"/>
            <a:ext cx="265034" cy="267595"/>
          </a:xfrm>
          <a:prstGeom prst="rect">
            <a:avLst/>
          </a:prstGeom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02DC3B4-37F8-4322-912F-751008C3CEF6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4269428" y="3640887"/>
            <a:ext cx="351410" cy="228300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6794E91-2591-4346-8E90-EE476F8DFFF3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4615987" y="3640887"/>
            <a:ext cx="4851" cy="228301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7FF6448-9E47-4B0F-8B1A-A9FDD95C3E88}"/>
              </a:ext>
            </a:extLst>
          </p:cNvPr>
          <p:cNvCxnSpPr>
            <a:cxnSpLocks/>
            <a:stCxn id="84" idx="2"/>
            <a:endCxn id="87" idx="0"/>
          </p:cNvCxnSpPr>
          <p:nvPr/>
        </p:nvCxnSpPr>
        <p:spPr>
          <a:xfrm>
            <a:off x="4620838" y="3640887"/>
            <a:ext cx="341708" cy="228302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B66F6ED-DB3E-419C-B03B-7F00419F53A9}"/>
              </a:ext>
            </a:extLst>
          </p:cNvPr>
          <p:cNvSpPr txBox="1"/>
          <p:nvPr/>
        </p:nvSpPr>
        <p:spPr>
          <a:xfrm>
            <a:off x="3971795" y="2972173"/>
            <a:ext cx="1262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리포트 </a:t>
            </a:r>
            <a:r>
              <a:rPr lang="en-US" altLang="ko-KR" sz="11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+ </a:t>
            </a:r>
            <a:r>
              <a:rPr lang="ko-KR" altLang="en-US" sz="11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유사한 파일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75E1EAF-5ADD-4E6D-9EF0-EA3C7ACA408C}"/>
              </a:ext>
            </a:extLst>
          </p:cNvPr>
          <p:cNvSpPr txBox="1"/>
          <p:nvPr/>
        </p:nvSpPr>
        <p:spPr>
          <a:xfrm>
            <a:off x="230416" y="446612"/>
            <a:ext cx="2038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분석 결과가 </a:t>
            </a:r>
            <a:r>
              <a:rPr lang="en-US" altLang="ko-KR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DB</a:t>
            </a:r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에 있는 경우</a:t>
            </a:r>
          </a:p>
        </p:txBody>
      </p:sp>
    </p:spTree>
    <p:extLst>
      <p:ext uri="{BB962C8B-B14F-4D97-AF65-F5344CB8AC3E}">
        <p14:creationId xmlns:p14="http://schemas.microsoft.com/office/powerpoint/2010/main" val="2762075158"/>
      </p:ext>
    </p:extLst>
  </p:cSld>
  <p:clrMapOvr>
    <a:masterClrMapping/>
  </p:clrMapOvr>
  <p:transition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 animBg="1"/>
      <p:bldP spid="65" grpId="0"/>
      <p:bldP spid="69" grpId="0"/>
      <p:bldP spid="1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518D2C23-1D07-4FE2-9434-FBB40CA3FF83}"/>
              </a:ext>
            </a:extLst>
          </p:cNvPr>
          <p:cNvSpPr/>
          <p:nvPr/>
        </p:nvSpPr>
        <p:spPr>
          <a:xfrm>
            <a:off x="1501436" y="2689945"/>
            <a:ext cx="1264597" cy="1277171"/>
          </a:xfrm>
          <a:prstGeom prst="rect">
            <a:avLst/>
          </a:prstGeom>
          <a:solidFill>
            <a:srgbClr val="FF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02.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프로젝트 과정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20472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FD80DB-EB2E-4E32-91DA-5CC5F699C4A4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647E48-0475-4127-8A88-1ACC0B9F3732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814997-3062-4F13-A925-7E3250DB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9" y="1639169"/>
            <a:ext cx="1230848" cy="1125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9207A9-94F2-45C7-914E-5FC6E055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403" y="4009628"/>
            <a:ext cx="1230848" cy="1125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B8F62F-EA32-4832-ACC6-76FA06B2A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403" y="1639168"/>
            <a:ext cx="1230848" cy="11256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F891C5-9CB1-49A1-9BDF-C888489EB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697" y="4009628"/>
            <a:ext cx="1228218" cy="11256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8C155D-7A98-490B-8CA1-AE27316EE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954" y="4009627"/>
            <a:ext cx="1228218" cy="112564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0903250-5F7A-4F5C-81C8-B334896A2022}"/>
              </a:ext>
            </a:extLst>
          </p:cNvPr>
          <p:cNvCxnSpPr>
            <a:cxnSpLocks/>
          </p:cNvCxnSpPr>
          <p:nvPr/>
        </p:nvCxnSpPr>
        <p:spPr>
          <a:xfrm>
            <a:off x="1421042" y="2038661"/>
            <a:ext cx="1446731" cy="4071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A669340-032F-4965-B178-0DF209DD90AC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101251" y="1485351"/>
            <a:ext cx="1148432" cy="716641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2BAB542-7F16-45B7-B2DF-7AAED390FA05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4101251" y="2201992"/>
            <a:ext cx="1151062" cy="716643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E7E367-C32E-4E21-99E5-D1B8312147A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80531" y="1485351"/>
            <a:ext cx="1037981" cy="702986"/>
          </a:xfrm>
          <a:prstGeom prst="line">
            <a:avLst/>
          </a:prstGeom>
          <a:ln w="63500">
            <a:solidFill>
              <a:srgbClr val="F16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3E0C79-6D5E-4D1E-90B0-B2A750842E2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480531" y="2188337"/>
            <a:ext cx="1037981" cy="730298"/>
          </a:xfrm>
          <a:prstGeom prst="line">
            <a:avLst/>
          </a:prstGeom>
          <a:ln w="63500">
            <a:solidFill>
              <a:srgbClr val="F16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72E37EC-6219-41AA-83A9-208F4FBE7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13" y="2355811"/>
            <a:ext cx="1228218" cy="1125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657EAF-2AE1-472C-8C07-AC858925CD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9683" y="922527"/>
            <a:ext cx="1230848" cy="1125647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D2790CF-E2B3-43C8-BE56-C23279B7D8EB}"/>
              </a:ext>
            </a:extLst>
          </p:cNvPr>
          <p:cNvCxnSpPr>
            <a:cxnSpLocks/>
          </p:cNvCxnSpPr>
          <p:nvPr/>
        </p:nvCxnSpPr>
        <p:spPr>
          <a:xfrm>
            <a:off x="7498848" y="2188337"/>
            <a:ext cx="792088" cy="0"/>
          </a:xfrm>
          <a:prstGeom prst="line">
            <a:avLst/>
          </a:prstGeom>
          <a:ln w="63500">
            <a:solidFill>
              <a:srgbClr val="F16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966953E-6A22-4538-AE3D-2BCED1D5E69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274063" y="2188337"/>
            <a:ext cx="0" cy="1821290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7BD8688-5F06-4DBC-B015-89AE005E5CB1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6492915" y="4572451"/>
            <a:ext cx="1167039" cy="1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3B987F2-A23E-4DAA-B176-D8EFA7B662AE}"/>
              </a:ext>
            </a:extLst>
          </p:cNvPr>
          <p:cNvCxnSpPr>
            <a:cxnSpLocks/>
            <a:stCxn id="13" idx="1"/>
            <a:endCxn id="4" idx="3"/>
          </p:cNvCxnSpPr>
          <p:nvPr/>
        </p:nvCxnSpPr>
        <p:spPr>
          <a:xfrm flipH="1">
            <a:off x="4101251" y="4572452"/>
            <a:ext cx="1163446" cy="0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A0E96E4-5A4A-498E-81F5-C9B927F113D1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3485827" y="2764815"/>
            <a:ext cx="0" cy="1244813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26C80F-5031-4FF3-B124-48DF29BCDC84}"/>
              </a:ext>
            </a:extLst>
          </p:cNvPr>
          <p:cNvCxnSpPr>
            <a:cxnSpLocks/>
          </p:cNvCxnSpPr>
          <p:nvPr/>
        </p:nvCxnSpPr>
        <p:spPr>
          <a:xfrm flipH="1">
            <a:off x="1382809" y="2304284"/>
            <a:ext cx="1470722" cy="0"/>
          </a:xfrm>
          <a:prstGeom prst="straightConnector1">
            <a:avLst/>
          </a:prstGeom>
          <a:ln w="63500">
            <a:solidFill>
              <a:srgbClr val="F16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C15D32D-AFCA-470F-8A4F-2A82133503DA}"/>
              </a:ext>
            </a:extLst>
          </p:cNvPr>
          <p:cNvSpPr/>
          <p:nvPr/>
        </p:nvSpPr>
        <p:spPr>
          <a:xfrm>
            <a:off x="1929657" y="1524954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ADD4EE-299D-4EE6-AB32-B934852A4619}"/>
              </a:ext>
            </a:extLst>
          </p:cNvPr>
          <p:cNvSpPr/>
          <p:nvPr/>
        </p:nvSpPr>
        <p:spPr>
          <a:xfrm>
            <a:off x="4388810" y="1374828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1438BE3-9364-46D1-8340-CC5D206B2A67}"/>
              </a:ext>
            </a:extLst>
          </p:cNvPr>
          <p:cNvSpPr/>
          <p:nvPr/>
        </p:nvSpPr>
        <p:spPr>
          <a:xfrm>
            <a:off x="4390348" y="2466501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451607-7230-413F-8696-97963A736B5D}"/>
              </a:ext>
            </a:extLst>
          </p:cNvPr>
          <p:cNvSpPr/>
          <p:nvPr/>
        </p:nvSpPr>
        <p:spPr>
          <a:xfrm>
            <a:off x="7716961" y="1698435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3</a:t>
            </a:r>
            <a:endParaRPr lang="ko-KR" altLang="en-US" sz="28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7DCEF53-7E63-4960-8AAA-C2D27FA36CEC}"/>
              </a:ext>
            </a:extLst>
          </p:cNvPr>
          <p:cNvSpPr/>
          <p:nvPr/>
        </p:nvSpPr>
        <p:spPr>
          <a:xfrm>
            <a:off x="6918511" y="4089238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4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FC6C8F0-6F33-41CA-BFD7-D6DAE2A295CA}"/>
              </a:ext>
            </a:extLst>
          </p:cNvPr>
          <p:cNvSpPr/>
          <p:nvPr/>
        </p:nvSpPr>
        <p:spPr>
          <a:xfrm>
            <a:off x="4525942" y="4089917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5</a:t>
            </a:r>
            <a:endParaRPr lang="ko-KR" altLang="en-US" sz="28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79EA0A5-E273-49C8-9FB4-2242E9AA930E}"/>
              </a:ext>
            </a:extLst>
          </p:cNvPr>
          <p:cNvSpPr/>
          <p:nvPr/>
        </p:nvSpPr>
        <p:spPr>
          <a:xfrm>
            <a:off x="3446499" y="3125611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6</a:t>
            </a:r>
            <a:endParaRPr lang="ko-KR" altLang="en-US" sz="28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88F68E-266E-47AA-A91B-EE2B2F07C1DF}"/>
              </a:ext>
            </a:extLst>
          </p:cNvPr>
          <p:cNvSpPr/>
          <p:nvPr/>
        </p:nvSpPr>
        <p:spPr>
          <a:xfrm>
            <a:off x="1946211" y="2241350"/>
            <a:ext cx="37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7</a:t>
            </a:r>
            <a:endParaRPr lang="ko-KR" altLang="en-US" sz="2800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DEFC942-538A-40FD-8D37-E87524F03F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35" y="2951555"/>
            <a:ext cx="325860" cy="40710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8C2CE8E-FEB9-410C-AA8C-AC3EC8A29E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38" y="3586959"/>
            <a:ext cx="265034" cy="26759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ED74C449-6098-4542-9453-547DD39DB0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97" y="3586960"/>
            <a:ext cx="265034" cy="2675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EDE149F6-2126-4367-B168-BEF16A95ED9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56" y="3586961"/>
            <a:ext cx="265034" cy="267595"/>
          </a:xfrm>
          <a:prstGeom prst="rect">
            <a:avLst/>
          </a:prstGeom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02DC3B4-37F8-4322-912F-751008C3CEF6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1782455" y="3358659"/>
            <a:ext cx="351410" cy="228300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6794E91-2591-4346-8E90-EE476F8DFFF3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2129014" y="3358659"/>
            <a:ext cx="4851" cy="228301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7FF6448-9E47-4B0F-8B1A-A9FDD95C3E88}"/>
              </a:ext>
            </a:extLst>
          </p:cNvPr>
          <p:cNvCxnSpPr>
            <a:cxnSpLocks/>
            <a:stCxn id="84" idx="2"/>
            <a:endCxn id="87" idx="0"/>
          </p:cNvCxnSpPr>
          <p:nvPr/>
        </p:nvCxnSpPr>
        <p:spPr>
          <a:xfrm>
            <a:off x="2133865" y="3358659"/>
            <a:ext cx="341708" cy="228302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B66F6ED-DB3E-419C-B03B-7F00419F53A9}"/>
              </a:ext>
            </a:extLst>
          </p:cNvPr>
          <p:cNvSpPr txBox="1"/>
          <p:nvPr/>
        </p:nvSpPr>
        <p:spPr>
          <a:xfrm>
            <a:off x="1484822" y="2689945"/>
            <a:ext cx="1262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리포트 </a:t>
            </a:r>
            <a:r>
              <a:rPr lang="en-US" altLang="ko-KR" sz="11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+ </a:t>
            </a:r>
            <a:r>
              <a:rPr lang="ko-KR" altLang="en-US" sz="11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유사한 파일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1F59FD-33BA-456F-A6F2-90F6907B943C}"/>
              </a:ext>
            </a:extLst>
          </p:cNvPr>
          <p:cNvSpPr txBox="1"/>
          <p:nvPr/>
        </p:nvSpPr>
        <p:spPr>
          <a:xfrm>
            <a:off x="230416" y="446612"/>
            <a:ext cx="2038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분석 결과가 </a:t>
            </a:r>
            <a:r>
              <a:rPr lang="en-US" altLang="ko-KR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DB</a:t>
            </a:r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에 없는 경우</a:t>
            </a:r>
          </a:p>
        </p:txBody>
      </p:sp>
    </p:spTree>
    <p:extLst>
      <p:ext uri="{BB962C8B-B14F-4D97-AF65-F5344CB8AC3E}">
        <p14:creationId xmlns:p14="http://schemas.microsoft.com/office/powerpoint/2010/main" val="1653877708"/>
      </p:ext>
    </p:extLst>
  </p:cSld>
  <p:clrMapOvr>
    <a:masterClrMapping/>
  </p:clrMapOvr>
  <p:transition advClick="0" advTm="1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 animBg="1"/>
      <p:bldP spid="65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1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80EA028-891F-4936-A7EB-77DD1CDB957B}"/>
              </a:ext>
            </a:extLst>
          </p:cNvPr>
          <p:cNvSpPr/>
          <p:nvPr/>
        </p:nvSpPr>
        <p:spPr>
          <a:xfrm>
            <a:off x="8866979" y="5437875"/>
            <a:ext cx="288032" cy="269342"/>
          </a:xfrm>
          <a:prstGeom prst="rect">
            <a:avLst/>
          </a:prstGeom>
          <a:solidFill>
            <a:srgbClr val="FA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0898" y="181181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AC11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03.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AC11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시연 동영상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A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>
              <a:solidFill>
                <a:srgbClr val="FAC11E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36421-3965-417F-AF99-9CE8719C3575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2246FC-CDBF-4D94-ADE6-B085F1D01D47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FA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AC11E"/>
              </a:solidFill>
            </a:endParaRPr>
          </a:p>
        </p:txBody>
      </p:sp>
      <p:pic>
        <p:nvPicPr>
          <p:cNvPr id="2" name="16조시연영상">
            <a:hlinkClick r:id="" action="ppaction://media"/>
            <a:extLst>
              <a:ext uri="{FF2B5EF4-FFF2-40B4-BE49-F238E27FC236}">
                <a16:creationId xmlns:a16="http://schemas.microsoft.com/office/drawing/2014/main" id="{C5E463CB-CE29-4775-BD47-31EFFD5436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133" y="756282"/>
            <a:ext cx="7759651" cy="4619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A5867D-2B2A-4AD9-B327-F98254323139}"/>
              </a:ext>
            </a:extLst>
          </p:cNvPr>
          <p:cNvSpPr txBox="1"/>
          <p:nvPr/>
        </p:nvSpPr>
        <p:spPr>
          <a:xfrm>
            <a:off x="8820472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392504"/>
      </p:ext>
    </p:extLst>
  </p:cSld>
  <p:clrMapOvr>
    <a:masterClrMapping/>
  </p:clrMapOvr>
  <p:transition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339B8F-6A2D-432B-806F-3C9E5D4BBAF3}"/>
              </a:ext>
            </a:extLst>
          </p:cNvPr>
          <p:cNvSpPr/>
          <p:nvPr/>
        </p:nvSpPr>
        <p:spPr>
          <a:xfrm>
            <a:off x="8866979" y="5437875"/>
            <a:ext cx="288032" cy="269342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416" y="168152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04. </a:t>
            </a:r>
            <a:r>
              <a:rPr lang="ko-KR" altLang="en-US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A2B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기대효과</a:t>
            </a: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36421-3965-417F-AF99-9CE8719C3575}"/>
              </a:ext>
            </a:extLst>
          </p:cNvPr>
          <p:cNvSpPr/>
          <p:nvPr/>
        </p:nvSpPr>
        <p:spPr>
          <a:xfrm>
            <a:off x="8172400" y="121196"/>
            <a:ext cx="864096" cy="6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55AA23-A468-4BA6-9E8F-99C4B408C512}"/>
              </a:ext>
            </a:extLst>
          </p:cNvPr>
          <p:cNvSpPr/>
          <p:nvPr/>
        </p:nvSpPr>
        <p:spPr>
          <a:xfrm>
            <a:off x="0" y="0"/>
            <a:ext cx="9144000" cy="83976"/>
          </a:xfrm>
          <a:prstGeom prst="rect">
            <a:avLst/>
          </a:prstGeom>
          <a:solidFill>
            <a:srgbClr val="0DA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24235AC-1538-4D51-8DF4-8467B55CEFB0}"/>
              </a:ext>
            </a:extLst>
          </p:cNvPr>
          <p:cNvSpPr/>
          <p:nvPr/>
        </p:nvSpPr>
        <p:spPr>
          <a:xfrm>
            <a:off x="3367710" y="1746099"/>
            <a:ext cx="2664296" cy="2602809"/>
          </a:xfrm>
          <a:prstGeom prst="ellipse">
            <a:avLst/>
          </a:prstGeom>
          <a:solidFill>
            <a:schemeClr val="bg1"/>
          </a:solidFill>
          <a:ln w="76200">
            <a:solidFill>
              <a:srgbClr val="F164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4FC9AA-718A-4CC4-880D-63E7F89F0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86" y="2044653"/>
            <a:ext cx="608435" cy="7601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842EEB-64BD-4699-8701-8138C8427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888" y="3387839"/>
            <a:ext cx="451919" cy="4562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7A3A15-AE6E-4AA3-B011-B881B84D8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6" y="3388371"/>
            <a:ext cx="451919" cy="4562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C238F6-DF29-47C8-BC40-F6E3C92729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34" y="3387839"/>
            <a:ext cx="451919" cy="45628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1CA47E-216F-4D01-8391-E4AA9CC9F97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4097848" y="2804783"/>
            <a:ext cx="596256" cy="583056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47D4E76-C369-457D-9CBF-7D0B93D638FA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4694104" y="2804783"/>
            <a:ext cx="11302" cy="583588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9D2EFCA-5714-46EB-A1D6-3B6CDBC6F958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4694104" y="2804783"/>
            <a:ext cx="605490" cy="583056"/>
          </a:xfrm>
          <a:prstGeom prst="straightConnector1">
            <a:avLst/>
          </a:prstGeom>
          <a:ln w="19050">
            <a:solidFill>
              <a:srgbClr val="0DA2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815F27A-8DC8-4B51-9F04-44050877390C}"/>
              </a:ext>
            </a:extLst>
          </p:cNvPr>
          <p:cNvSpPr txBox="1"/>
          <p:nvPr/>
        </p:nvSpPr>
        <p:spPr>
          <a:xfrm>
            <a:off x="1471775" y="4555137"/>
            <a:ext cx="6392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유사한 파일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에 대한 정보를 제공함으로써 업로드 된 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파일 분석의 단서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를 제공한다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.</a:t>
            </a:r>
            <a:endParaRPr lang="ko-KR" altLang="en-US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8FBAA8-43A7-485E-B027-C33D2EDAB8AF}"/>
              </a:ext>
            </a:extLst>
          </p:cNvPr>
          <p:cNvSpPr txBox="1"/>
          <p:nvPr/>
        </p:nvSpPr>
        <p:spPr>
          <a:xfrm>
            <a:off x="3243414" y="1201316"/>
            <a:ext cx="2849498" cy="338554"/>
          </a:xfrm>
          <a:prstGeom prst="rect">
            <a:avLst/>
          </a:prstGeom>
          <a:solidFill>
            <a:srgbClr val="F1646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분석 파일과 유사한 파일 정보 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BA13B-A981-4FCF-818E-2429E3CBB67B}"/>
              </a:ext>
            </a:extLst>
          </p:cNvPr>
          <p:cNvSpPr txBox="1"/>
          <p:nvPr/>
        </p:nvSpPr>
        <p:spPr>
          <a:xfrm>
            <a:off x="8820472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386085"/>
      </p:ext>
    </p:extLst>
  </p:cSld>
  <p:clrMapOvr>
    <a:masterClrMapping/>
  </p:clrMapOvr>
  <p:transition advClick="0" advTm="3000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3943</TotalTime>
  <Words>252</Words>
  <Application>Microsoft Office PowerPoint</Application>
  <PresentationFormat>화면 슬라이드 쇼(16:10)</PresentationFormat>
  <Paragraphs>106</Paragraphs>
  <Slides>13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나눔고딕</vt:lpstr>
      <vt:lpstr>Arial</vt:lpstr>
      <vt:lpstr>나눔고딕 ExtraBold</vt:lpstr>
      <vt:lpstr>맑은 고딕</vt:lpstr>
      <vt:lpstr>1훈나무그늘 M</vt:lpstr>
      <vt:lpstr>배달의민족 주아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김영호</cp:lastModifiedBy>
  <cp:revision>431</cp:revision>
  <dcterms:created xsi:type="dcterms:W3CDTF">2006-10-05T04:04:58Z</dcterms:created>
  <dcterms:modified xsi:type="dcterms:W3CDTF">2018-05-29T14:13:24Z</dcterms:modified>
</cp:coreProperties>
</file>